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7"/>
  </p:notesMasterIdLst>
  <p:sldIdLst>
    <p:sldId id="257" r:id="rId2"/>
    <p:sldId id="271" r:id="rId3"/>
    <p:sldId id="265" r:id="rId4"/>
    <p:sldId id="266" r:id="rId5"/>
    <p:sldId id="272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57401" autoAdjust="0"/>
  </p:normalViewPr>
  <p:slideViewPr>
    <p:cSldViewPr>
      <p:cViewPr varScale="1">
        <p:scale>
          <a:sx n="48" d="100"/>
          <a:sy n="48" d="100"/>
        </p:scale>
        <p:origin x="-1544" y="-112"/>
      </p:cViewPr>
      <p:guideLst>
        <p:guide orient="horz" pos="2160"/>
        <p:guide pos="2880"/>
      </p:guideLst>
    </p:cSldViewPr>
  </p:slideViewPr>
  <p:notesTextViewPr>
    <p:cViewPr>
      <p:scale>
        <a:sx n="140" d="100"/>
        <a:sy n="14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DCAD386-74EF-B043-A059-8ACE08A03CCB}" type="datetimeFigureOut">
              <a:rPr lang="en-US"/>
              <a:pPr/>
              <a:t>8/27/16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5DF0962-E2F5-4444-8B9A-91EA5D18B10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6480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</a:pPr>
            <a:endParaRPr lang="en-US" sz="3200" b="0" i="0" baseline="0" dirty="0" smtClean="0">
              <a:latin typeface="Arial" charset="0"/>
              <a:cs typeface="Arial" charset="0"/>
            </a:endParaRP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4162970C-B2A9-914E-B18D-884435FCD4B2}" type="slidenum">
              <a:rPr lang="en-US">
                <a:latin typeface="Arial" charset="0"/>
              </a:rPr>
              <a:pPr/>
              <a:t>1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i="0" baseline="0" dirty="0" smtClean="0">
              <a:latin typeface="Calibri" charset="0"/>
            </a:endParaRP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17CED830-ED45-094A-A1C7-4140988F85C1}" type="slidenum">
              <a:rPr lang="en-US"/>
              <a:pPr eaLnBrk="1" hangingPunct="1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endParaRPr lang="en-US" baseline="0" dirty="0" smtClean="0">
              <a:latin typeface="Calibri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F0962-E2F5-4444-8B9A-91EA5D18B10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532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</a:pPr>
            <a:endParaRPr lang="en-US" sz="2800" b="1" i="1" dirty="0" smtClean="0">
              <a:latin typeface="Arial" charset="0"/>
              <a:cs typeface="Arial" charset="0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FB902DD7-020A-6846-BE9B-DFF8528C7D1F}" type="slidenum">
              <a:rPr lang="en-US">
                <a:latin typeface="Arial" charset="0"/>
              </a:rPr>
              <a:pPr/>
              <a:t>4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F0962-E2F5-4444-8B9A-91EA5D18B10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342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718543-A652-0D4E-A822-A97831EF309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67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D35BDD-928E-C14C-BBB0-5F27A1AE039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272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B803D3-E9E8-7E44-8A8F-C08B56991EC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6557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719263"/>
            <a:ext cx="8229600" cy="4411662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929AC4-49A0-3444-8270-5C4B3DDEAB7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500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EEFA0E-7D06-D54E-9B0B-36EE769A603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048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626A27-8467-9148-806C-46DBE1291F7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99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2C8705-380C-8A4A-8171-64F1FE949B1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577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E83401-86F8-3E41-97B4-9E22725BE0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242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9AF005-48FD-4448-8F9E-721A14611B9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008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1897E3-8F68-9842-861F-D17928E944E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949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C25DD2-7EEC-EB4A-BAA1-DC788CC0A75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022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367515-3650-924B-9BB9-7AE33027D6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167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1EB0D989-D576-094F-9426-AD0D85C269D2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3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1034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1035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7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1036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1037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1038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7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1039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7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1040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1041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1042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7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1043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7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1044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1045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1046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1047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7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1048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7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1049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1050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1051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7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1052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7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1053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1054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1055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1056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7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1057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7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1058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1059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1060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7" cy="7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1061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7" cy="7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1062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1063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7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charset="0"/>
        <a:buChar char="l"/>
        <a:defRPr sz="30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Char char="l"/>
        <a:defRPr sz="2600">
          <a:solidFill>
            <a:schemeClr val="tx1"/>
          </a:solidFill>
          <a:latin typeface="+mn-lt"/>
          <a:ea typeface="Arial" charset="0"/>
          <a:cs typeface="+mn-cs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charset="0"/>
        <a:buChar char="l"/>
        <a:defRPr sz="2300">
          <a:solidFill>
            <a:schemeClr val="tx1"/>
          </a:solidFill>
          <a:latin typeface="+mn-lt"/>
          <a:ea typeface="Arial" charset="0"/>
          <a:cs typeface="+mn-cs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charset="0"/>
        <a:buChar char="§"/>
        <a:defRPr sz="2000">
          <a:solidFill>
            <a:schemeClr val="tx1"/>
          </a:solidFill>
          <a:latin typeface="+mn-lt"/>
          <a:ea typeface="Arial" charset="0"/>
          <a:cs typeface="+mn-cs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Arial" charset="0"/>
          <a:cs typeface="+mn-cs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868362"/>
          </a:xfrm>
        </p:spPr>
        <p:txBody>
          <a:bodyPr/>
          <a:lstStyle/>
          <a:p>
            <a:pPr eaLnBrk="1" hangingPunct="1"/>
            <a:r>
              <a:rPr lang="en-US">
                <a:latin typeface="Arial" charset="0"/>
                <a:cs typeface="Arial" charset="0"/>
              </a:rPr>
              <a:t>Intro to Interpersonal (IP)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458200" cy="5486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200" dirty="0">
                <a:latin typeface="Arial" charset="0"/>
                <a:cs typeface="Arial" charset="0"/>
              </a:rPr>
              <a:t>We communicate to satisfy needs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4000" dirty="0" smtClean="0">
                <a:latin typeface="Arial" charset="0"/>
                <a:cs typeface="Arial" charset="0"/>
              </a:rPr>
              <a:t>Physical </a:t>
            </a:r>
            <a:r>
              <a:rPr lang="en-US" sz="4000" dirty="0" smtClean="0">
                <a:latin typeface="Arial" charset="0"/>
                <a:cs typeface="Arial" charset="0"/>
              </a:rPr>
              <a:t> - </a:t>
            </a:r>
            <a:endParaRPr lang="en-US" sz="4000" dirty="0">
              <a:latin typeface="Arial" charset="0"/>
              <a:cs typeface="Arial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4000" dirty="0" smtClean="0">
                <a:latin typeface="Arial" charset="0"/>
                <a:cs typeface="Arial" charset="0"/>
              </a:rPr>
              <a:t>Identity - </a:t>
            </a:r>
            <a:endParaRPr lang="en-US" sz="4000" dirty="0">
              <a:latin typeface="Arial" charset="0"/>
              <a:cs typeface="Arial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4000" dirty="0" smtClean="0">
                <a:latin typeface="Arial" charset="0"/>
                <a:cs typeface="Arial" charset="0"/>
              </a:rPr>
              <a:t>Social - </a:t>
            </a:r>
            <a:endParaRPr lang="en-US" sz="4000" dirty="0">
              <a:latin typeface="Arial" charset="0"/>
              <a:cs typeface="Arial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4000" dirty="0" smtClean="0">
                <a:latin typeface="Arial" charset="0"/>
                <a:cs typeface="Arial" charset="0"/>
              </a:rPr>
              <a:t>Practical </a:t>
            </a:r>
            <a:r>
              <a:rPr lang="en-US" sz="4000" dirty="0" smtClean="0">
                <a:latin typeface="Arial" charset="0"/>
                <a:cs typeface="Arial" charset="0"/>
              </a:rPr>
              <a:t>goals - </a:t>
            </a:r>
            <a:endParaRPr lang="en-US" sz="40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>
              <a:latin typeface="Arial" charset="0"/>
              <a:cs typeface="Arial" charset="0"/>
            </a:endParaRPr>
          </a:p>
        </p:txBody>
      </p:sp>
      <p:pic>
        <p:nvPicPr>
          <p:cNvPr id="512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" y="0"/>
            <a:ext cx="8763000" cy="6769100"/>
          </a:xfr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7543800" cy="715963"/>
          </a:xfrm>
        </p:spPr>
        <p:txBody>
          <a:bodyPr/>
          <a:lstStyle/>
          <a:p>
            <a:pPr eaLnBrk="1" hangingPunct="1"/>
            <a:r>
              <a:rPr lang="en-US" sz="3100">
                <a:latin typeface="Arial" charset="0"/>
                <a:cs typeface="Arial" charset="0"/>
              </a:rPr>
              <a:t>Communication about relationships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495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4000" dirty="0">
                <a:latin typeface="Arial" charset="0"/>
                <a:cs typeface="Arial" charset="0"/>
              </a:rPr>
              <a:t>Content &amp; </a:t>
            </a:r>
            <a:r>
              <a:rPr lang="en-US" sz="4000" dirty="0" smtClean="0">
                <a:latin typeface="Arial" charset="0"/>
                <a:cs typeface="Arial" charset="0"/>
              </a:rPr>
              <a:t>Relational foci</a:t>
            </a:r>
          </a:p>
          <a:p>
            <a:pPr eaLnBrk="1" hangingPunct="1">
              <a:lnSpc>
                <a:spcPct val="80000"/>
              </a:lnSpc>
            </a:pPr>
            <a:endParaRPr lang="en-US" sz="4000" dirty="0">
              <a:latin typeface="Arial" charset="0"/>
              <a:cs typeface="Arial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4000" dirty="0" smtClean="0">
                <a:latin typeface="Arial" charset="0"/>
                <a:cs typeface="Arial" charset="0"/>
              </a:rPr>
              <a:t>Physical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4000" dirty="0" smtClean="0">
                <a:latin typeface="Arial" charset="0"/>
                <a:cs typeface="Arial" charset="0"/>
              </a:rPr>
              <a:t>Identity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4000" dirty="0" smtClean="0">
                <a:latin typeface="Arial" charset="0"/>
                <a:cs typeface="Arial" charset="0"/>
              </a:rPr>
              <a:t>Social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4000" dirty="0" smtClean="0">
                <a:latin typeface="Arial" charset="0"/>
                <a:cs typeface="Arial" charset="0"/>
              </a:rPr>
              <a:t>Practical goals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4000" dirty="0" smtClean="0">
              <a:latin typeface="Arial" charset="0"/>
              <a:cs typeface="Arial" charset="0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40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811212"/>
          </a:xfrm>
        </p:spPr>
        <p:txBody>
          <a:bodyPr/>
          <a:lstStyle/>
          <a:p>
            <a:pPr eaLnBrk="1" hangingPunct="1"/>
            <a:r>
              <a:rPr lang="en-US">
                <a:latin typeface="Arial" charset="0"/>
                <a:cs typeface="Arial" charset="0"/>
              </a:rPr>
              <a:t>FIRO theory of needs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798637"/>
            <a:ext cx="8229600" cy="50593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Arial" charset="0"/>
                <a:cs typeface="Arial" charset="0"/>
              </a:rPr>
              <a:t>Fundamental interpersonal relations orientation (FIRO)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 sz="2800" dirty="0">
              <a:latin typeface="Arial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4000" dirty="0">
                <a:latin typeface="Arial" charset="0"/>
                <a:cs typeface="Arial" charset="0"/>
              </a:rPr>
              <a:t>Need for </a:t>
            </a:r>
            <a:endParaRPr lang="en-US" sz="4000" i="1" dirty="0">
              <a:latin typeface="Arial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4000" dirty="0" smtClean="0">
                <a:latin typeface="Arial" charset="0"/>
                <a:cs typeface="Arial" charset="0"/>
              </a:rPr>
              <a:t>Need </a:t>
            </a:r>
            <a:r>
              <a:rPr lang="en-US" sz="4000" dirty="0" smtClean="0">
                <a:latin typeface="Arial" charset="0"/>
                <a:cs typeface="Arial" charset="0"/>
              </a:rPr>
              <a:t>for</a:t>
            </a:r>
            <a:endParaRPr lang="en-US" sz="4000" i="1" dirty="0">
              <a:latin typeface="Arial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4000" dirty="0" smtClean="0">
                <a:latin typeface="Arial" charset="0"/>
                <a:cs typeface="Arial" charset="0"/>
              </a:rPr>
              <a:t>Need </a:t>
            </a:r>
            <a:r>
              <a:rPr lang="en-US" sz="4000" dirty="0">
                <a:latin typeface="Arial" charset="0"/>
                <a:cs typeface="Arial" charset="0"/>
              </a:rPr>
              <a:t>for </a:t>
            </a:r>
            <a:endParaRPr lang="en-US" sz="4000" i="1" dirty="0">
              <a:latin typeface="Arial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08038"/>
          </a:xfrm>
        </p:spPr>
        <p:txBody>
          <a:bodyPr/>
          <a:lstStyle/>
          <a:p>
            <a:pPr algn="ctr" eaLnBrk="1" hangingPunct="1"/>
            <a:r>
              <a:rPr lang="en-US" sz="6000" u="sng">
                <a:latin typeface="Arial" charset="0"/>
                <a:cs typeface="Arial" charset="0"/>
              </a:rPr>
              <a:t>FIRO</a:t>
            </a:r>
          </a:p>
        </p:txBody>
      </p:sp>
      <p:sp>
        <p:nvSpPr>
          <p:cNvPr id="11267" name="Text Placeholder 5"/>
          <p:cNvSpPr>
            <a:spLocks noGrp="1"/>
          </p:cNvSpPr>
          <p:nvPr>
            <p:ph type="body" idx="1"/>
          </p:nvPr>
        </p:nvSpPr>
        <p:spPr>
          <a:xfrm>
            <a:off x="2667000" y="1295400"/>
            <a:ext cx="2363788" cy="639763"/>
          </a:xfrm>
        </p:spPr>
        <p:txBody>
          <a:bodyPr/>
          <a:lstStyle/>
          <a:p>
            <a:pPr eaLnBrk="1" hangingPunct="1"/>
            <a:r>
              <a:rPr lang="en-US">
                <a:latin typeface="Arial" charset="0"/>
                <a:cs typeface="Arial" charset="0"/>
              </a:rPr>
              <a:t>Wants FROM </a:t>
            </a:r>
            <a:r>
              <a:rPr lang="en-US" u="sng">
                <a:latin typeface="Arial" charset="0"/>
                <a:cs typeface="Arial" charset="0"/>
              </a:rPr>
              <a:t>Others	    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2667000" y="2209800"/>
            <a:ext cx="2744788" cy="4256088"/>
          </a:xfrm>
        </p:spPr>
        <p:txBody>
          <a:bodyPr/>
          <a:lstStyle/>
          <a:p>
            <a:pPr eaLnBrk="1" hangingPunct="1">
              <a:buFont typeface="Wingdings" pitchFamily="2" charset="2"/>
              <a:buChar char="l"/>
              <a:defRPr/>
            </a:pP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</a:rPr>
              <a:t> </a:t>
            </a:r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  <a:ea typeface="+mn-ea"/>
            </a:endParaRPr>
          </a:p>
          <a:p>
            <a:pPr eaLnBrk="1" hangingPunct="1">
              <a:buFont typeface="Wingdings" pitchFamily="2" charset="2"/>
              <a:buChar char="l"/>
              <a:defRPr/>
            </a:pPr>
            <a:endParaRPr lang="en-US" dirty="0" smtClean="0">
              <a:ea typeface="+mn-ea"/>
            </a:endParaRPr>
          </a:p>
          <a:p>
            <a:pPr eaLnBrk="1" hangingPunct="1">
              <a:buFont typeface="Wingdings" pitchFamily="2" charset="2"/>
              <a:buChar char="l"/>
              <a:defRPr/>
            </a:pPr>
            <a:endParaRPr lang="en-US" dirty="0" smtClean="0">
              <a:ea typeface="+mn-ea"/>
            </a:endParaRPr>
          </a:p>
          <a:p>
            <a:pPr eaLnBrk="1" hangingPunct="1">
              <a:buFont typeface="Wingdings" pitchFamily="2" charset="2"/>
              <a:buChar char="l"/>
              <a:defRPr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  <a:ea typeface="+mn-ea"/>
              </a:rPr>
              <a:t> </a:t>
            </a:r>
            <a:endParaRPr lang="en-US" dirty="0" smtClean="0">
              <a:solidFill>
                <a:schemeClr val="accent6">
                  <a:lumMod val="75000"/>
                </a:schemeClr>
              </a:solidFill>
              <a:ea typeface="+mn-ea"/>
            </a:endParaRPr>
          </a:p>
          <a:p>
            <a:pPr eaLnBrk="1" hangingPunct="1">
              <a:buFont typeface="Wingdings" pitchFamily="2" charset="2"/>
              <a:buChar char="l"/>
              <a:defRPr/>
            </a:pPr>
            <a:endParaRPr lang="en-US" dirty="0" smtClean="0">
              <a:ea typeface="+mn-ea"/>
            </a:endParaRPr>
          </a:p>
          <a:p>
            <a:pPr eaLnBrk="1" hangingPunct="1">
              <a:buFont typeface="Wingdings" pitchFamily="2" charset="2"/>
              <a:buChar char="l"/>
              <a:defRPr/>
            </a:pPr>
            <a:endParaRPr lang="en-US" dirty="0" smtClean="0">
              <a:ea typeface="+mn-ea"/>
            </a:endParaRPr>
          </a:p>
          <a:p>
            <a:pPr eaLnBrk="1" hangingPunct="1">
              <a:buFont typeface="Wingdings" pitchFamily="2" charset="2"/>
              <a:buChar char="l"/>
              <a:defRPr/>
            </a:pPr>
            <a:r>
              <a:rPr lang="en-US" dirty="0">
                <a:solidFill>
                  <a:srgbClr val="C00000"/>
                </a:solidFill>
                <a:ea typeface="+mn-ea"/>
              </a:rPr>
              <a:t> </a:t>
            </a:r>
            <a:endParaRPr lang="en-US" dirty="0" smtClean="0">
              <a:solidFill>
                <a:srgbClr val="C00000"/>
              </a:solidFill>
              <a:ea typeface="+mn-ea"/>
            </a:endParaRPr>
          </a:p>
          <a:p>
            <a:pPr eaLnBrk="1" hangingPunct="1">
              <a:buFont typeface="Wingdings" pitchFamily="2" charset="2"/>
              <a:buChar char="l"/>
              <a:defRPr/>
            </a:pPr>
            <a:endParaRPr lang="en-US" dirty="0" smtClean="0">
              <a:ea typeface="+mn-ea"/>
            </a:endParaRPr>
          </a:p>
          <a:p>
            <a:pPr eaLnBrk="1" hangingPunct="1">
              <a:buFont typeface="Wingdings" pitchFamily="2" charset="2"/>
              <a:buChar char="l"/>
              <a:defRPr/>
            </a:pPr>
            <a:endParaRPr lang="en-US" dirty="0" smtClean="0">
              <a:ea typeface="+mn-ea"/>
            </a:endParaRPr>
          </a:p>
          <a:p>
            <a:pPr eaLnBrk="1" hangingPunct="1">
              <a:buFont typeface="Wingdings" pitchFamily="2" charset="2"/>
              <a:buChar char="l"/>
              <a:defRPr/>
            </a:pPr>
            <a:endParaRPr lang="en-US" dirty="0" smtClean="0">
              <a:ea typeface="+mn-ea"/>
            </a:endParaRPr>
          </a:p>
        </p:txBody>
      </p:sp>
      <p:sp>
        <p:nvSpPr>
          <p:cNvPr id="11269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5715000" y="1295400"/>
            <a:ext cx="2362200" cy="639763"/>
          </a:xfrm>
        </p:spPr>
        <p:txBody>
          <a:bodyPr/>
          <a:lstStyle/>
          <a:p>
            <a:pPr eaLnBrk="1" hangingPunct="1"/>
            <a:r>
              <a:rPr lang="en-US">
                <a:latin typeface="Arial" charset="0"/>
                <a:cs typeface="Arial" charset="0"/>
              </a:rPr>
              <a:t>Expresses TO </a:t>
            </a:r>
            <a:r>
              <a:rPr lang="en-US" u="sng">
                <a:latin typeface="Arial" charset="0"/>
                <a:cs typeface="Arial" charset="0"/>
              </a:rPr>
              <a:t>Others	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>
          <a:xfrm>
            <a:off x="5715000" y="2209800"/>
            <a:ext cx="2971800" cy="3951288"/>
          </a:xfrm>
        </p:spPr>
        <p:txBody>
          <a:bodyPr/>
          <a:lstStyle/>
          <a:p>
            <a:pPr eaLnBrk="1" hangingPunct="1">
              <a:buFont typeface="Wingdings" pitchFamily="2" charset="2"/>
              <a:buChar char="l"/>
              <a:defRPr/>
            </a:pP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</a:rPr>
              <a:t> </a:t>
            </a:r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  <a:ea typeface="+mn-ea"/>
            </a:endParaRPr>
          </a:p>
          <a:p>
            <a:pPr eaLnBrk="1" hangingPunct="1">
              <a:buFont typeface="Wingdings" pitchFamily="2" charset="2"/>
              <a:buChar char="l"/>
              <a:defRPr/>
            </a:pPr>
            <a:endParaRPr lang="en-US" dirty="0" smtClean="0">
              <a:ea typeface="+mn-ea"/>
            </a:endParaRPr>
          </a:p>
          <a:p>
            <a:pPr eaLnBrk="1" hangingPunct="1">
              <a:buFont typeface="Wingdings" pitchFamily="2" charset="2"/>
              <a:buChar char="l"/>
              <a:defRPr/>
            </a:pPr>
            <a:endParaRPr lang="en-US" dirty="0" smtClean="0">
              <a:ea typeface="+mn-ea"/>
            </a:endParaRPr>
          </a:p>
          <a:p>
            <a:pPr eaLnBrk="1" hangingPunct="1">
              <a:buFont typeface="Wingdings" pitchFamily="2" charset="2"/>
              <a:buChar char="l"/>
              <a:defRPr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  <a:ea typeface="+mn-ea"/>
              </a:rPr>
              <a:t> </a:t>
            </a:r>
            <a:endParaRPr lang="en-US" dirty="0" smtClean="0">
              <a:solidFill>
                <a:schemeClr val="accent6">
                  <a:lumMod val="75000"/>
                </a:schemeClr>
              </a:solidFill>
              <a:ea typeface="+mn-ea"/>
            </a:endParaRPr>
          </a:p>
          <a:p>
            <a:pPr eaLnBrk="1" hangingPunct="1">
              <a:buFont typeface="Wingdings" pitchFamily="2" charset="2"/>
              <a:buChar char="l"/>
              <a:defRPr/>
            </a:pPr>
            <a:endParaRPr lang="en-US" dirty="0" smtClean="0">
              <a:ea typeface="+mn-ea"/>
            </a:endParaRPr>
          </a:p>
          <a:p>
            <a:pPr eaLnBrk="1" hangingPunct="1">
              <a:buFont typeface="Wingdings" pitchFamily="2" charset="2"/>
              <a:buChar char="l"/>
              <a:defRPr/>
            </a:pPr>
            <a:endParaRPr lang="en-US" dirty="0" smtClean="0">
              <a:ea typeface="+mn-ea"/>
            </a:endParaRPr>
          </a:p>
          <a:p>
            <a:pPr eaLnBrk="1" hangingPunct="1">
              <a:buFont typeface="Wingdings" pitchFamily="2" charset="2"/>
              <a:buChar char="l"/>
              <a:defRPr/>
            </a:pPr>
            <a:r>
              <a:rPr lang="en-US" dirty="0">
                <a:solidFill>
                  <a:srgbClr val="C00000"/>
                </a:solidFill>
                <a:ea typeface="+mn-ea"/>
              </a:rPr>
              <a:t> </a:t>
            </a:r>
            <a:endParaRPr lang="en-US" dirty="0" smtClean="0">
              <a:solidFill>
                <a:srgbClr val="C00000"/>
              </a:solidFill>
              <a:ea typeface="+mn-ea"/>
            </a:endParaRPr>
          </a:p>
        </p:txBody>
      </p:sp>
      <p:sp>
        <p:nvSpPr>
          <p:cNvPr id="11271" name="TextBox 9"/>
          <p:cNvSpPr txBox="1">
            <a:spLocks noChangeArrowheads="1"/>
          </p:cNvSpPr>
          <p:nvPr/>
        </p:nvSpPr>
        <p:spPr bwMode="auto">
          <a:xfrm>
            <a:off x="228600" y="1219200"/>
            <a:ext cx="1828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hangingPunct="0">
              <a:buFont typeface="Wingdings" charset="0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hangingPunct="0">
              <a:buFont typeface="Wingdings" charset="0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hangingPunct="0">
              <a:buFont typeface="Wingdings" charset="0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hangingPunct="0">
              <a:buFont typeface="Wingdings" charset="0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r>
              <a:rPr lang="en-US" sz="4000" u="sng"/>
              <a:t>NEED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2400" y="2209800"/>
            <a:ext cx="2133600" cy="4400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</a:rPr>
              <a:t> 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</a:rPr>
              <a:t> Inclusion</a:t>
            </a:r>
          </a:p>
          <a:p>
            <a:pPr>
              <a:buFont typeface="Arial" pitchFamily="34" charset="0"/>
              <a:buChar char="•"/>
              <a:defRPr/>
            </a:pPr>
            <a:endParaRPr lang="en-US" sz="2800" dirty="0">
              <a:ea typeface="+mn-ea"/>
            </a:endParaRPr>
          </a:p>
          <a:p>
            <a:pPr>
              <a:buFont typeface="Arial" pitchFamily="34" charset="0"/>
              <a:buChar char="•"/>
              <a:defRPr/>
            </a:pPr>
            <a:endParaRPr lang="en-US" sz="2800" dirty="0">
              <a:ea typeface="+mn-ea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2800" dirty="0">
                <a:ea typeface="+mn-ea"/>
              </a:rPr>
              <a:t> 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a typeface="+mn-ea"/>
              </a:rPr>
              <a:t>Control</a:t>
            </a:r>
          </a:p>
          <a:p>
            <a:pPr>
              <a:buFont typeface="Arial" pitchFamily="34" charset="0"/>
              <a:buChar char="•"/>
              <a:defRPr/>
            </a:pPr>
            <a:endParaRPr lang="en-US" sz="2800" dirty="0">
              <a:ea typeface="+mn-ea"/>
            </a:endParaRPr>
          </a:p>
          <a:p>
            <a:pPr>
              <a:buFont typeface="Arial" pitchFamily="34" charset="0"/>
              <a:buChar char="•"/>
              <a:defRPr/>
            </a:pPr>
            <a:endParaRPr lang="en-US" sz="2800" dirty="0">
              <a:ea typeface="+mn-ea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C00000"/>
                </a:solidFill>
                <a:ea typeface="+mn-ea"/>
              </a:rPr>
              <a:t>  Affection</a:t>
            </a:r>
          </a:p>
          <a:p>
            <a:pPr>
              <a:buFont typeface="Arial" pitchFamily="34" charset="0"/>
              <a:buChar char="•"/>
              <a:defRPr/>
            </a:pPr>
            <a:endParaRPr lang="en-US" sz="2800" b="1" dirty="0">
              <a:solidFill>
                <a:srgbClr val="C00000"/>
              </a:solidFill>
              <a:ea typeface="+mn-ea"/>
            </a:endParaRPr>
          </a:p>
          <a:p>
            <a:pPr>
              <a:buFont typeface="Arial" pitchFamily="34" charset="0"/>
              <a:buChar char="•"/>
              <a:defRPr/>
            </a:pPr>
            <a:endParaRPr lang="en-US" sz="2800" b="1" dirty="0">
              <a:solidFill>
                <a:srgbClr val="C00000"/>
              </a:solidFill>
              <a:ea typeface="+mn-ea"/>
            </a:endParaRPr>
          </a:p>
          <a:p>
            <a:pPr>
              <a:buFont typeface="Arial" pitchFamily="34" charset="0"/>
              <a:buChar char="•"/>
              <a:defRPr/>
            </a:pPr>
            <a:endParaRPr lang="en-US" sz="2800" b="1" dirty="0">
              <a:solidFill>
                <a:srgbClr val="C00000"/>
              </a:solidFill>
              <a:ea typeface="+mn-e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213</TotalTime>
  <Words>74</Words>
  <Application>Microsoft Macintosh PowerPoint</Application>
  <PresentationFormat>On-screen Show (4:3)</PresentationFormat>
  <Paragraphs>51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Network</vt:lpstr>
      <vt:lpstr>Intro to Interpersonal (IP)</vt:lpstr>
      <vt:lpstr>PowerPoint Presentation</vt:lpstr>
      <vt:lpstr>Communication about relationships</vt:lpstr>
      <vt:lpstr>FIRO theory of needs </vt:lpstr>
      <vt:lpstr>FIRO</vt:lpstr>
    </vt:vector>
  </TitlesOfParts>
  <Company>Bethel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Interpersonal Communication</dc:title>
  <dc:creator>nancy eckstein</dc:creator>
  <cp:lastModifiedBy>Jessica Eckstein</cp:lastModifiedBy>
  <cp:revision>26</cp:revision>
  <dcterms:created xsi:type="dcterms:W3CDTF">2005-08-29T21:25:17Z</dcterms:created>
  <dcterms:modified xsi:type="dcterms:W3CDTF">2016-08-27T19:11:31Z</dcterms:modified>
</cp:coreProperties>
</file>